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2" r:id="rId2"/>
    <p:sldMasterId id="2147483654" r:id="rId3"/>
  </p:sldMasterIdLst>
  <p:notesMasterIdLst>
    <p:notesMasterId r:id="rId30"/>
  </p:notesMasterIdLst>
  <p:handoutMasterIdLst>
    <p:handoutMasterId r:id="rId31"/>
  </p:handoutMasterIdLst>
  <p:sldIdLst>
    <p:sldId id="288" r:id="rId4"/>
    <p:sldId id="318" r:id="rId5"/>
    <p:sldId id="339" r:id="rId6"/>
    <p:sldId id="320" r:id="rId7"/>
    <p:sldId id="331" r:id="rId8"/>
    <p:sldId id="340" r:id="rId9"/>
    <p:sldId id="358" r:id="rId10"/>
    <p:sldId id="341" r:id="rId11"/>
    <p:sldId id="345" r:id="rId12"/>
    <p:sldId id="359" r:id="rId13"/>
    <p:sldId id="342" r:id="rId14"/>
    <p:sldId id="344" r:id="rId15"/>
    <p:sldId id="347" r:id="rId16"/>
    <p:sldId id="348" r:id="rId17"/>
    <p:sldId id="346" r:id="rId18"/>
    <p:sldId id="334" r:id="rId19"/>
    <p:sldId id="350" r:id="rId20"/>
    <p:sldId id="349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38" r:id="rId29"/>
  </p:sldIdLst>
  <p:sldSz cx="9144000" cy="6858000" type="screen4x3"/>
  <p:notesSz cx="6797675" cy="9926638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27C1C4-3716-43C9-AC77-A121525C4064}">
          <p14:sldIdLst>
            <p14:sldId id="288"/>
            <p14:sldId id="318"/>
          </p14:sldIdLst>
        </p14:section>
        <p14:section name="Theory" id="{BC640852-F958-4A20-96A3-26A3CAE72D58}">
          <p14:sldIdLst>
            <p14:sldId id="339"/>
            <p14:sldId id="320"/>
            <p14:sldId id="331"/>
            <p14:sldId id="340"/>
          </p14:sldIdLst>
        </p14:section>
        <p14:section name="Case studies: Simulations" id="{A4F78839-1582-4CF5-993A-F09E5F59D376}">
          <p14:sldIdLst>
            <p14:sldId id="358"/>
            <p14:sldId id="341"/>
            <p14:sldId id="345"/>
            <p14:sldId id="359"/>
            <p14:sldId id="342"/>
            <p14:sldId id="344"/>
            <p14:sldId id="347"/>
            <p14:sldId id="348"/>
            <p14:sldId id="346"/>
          </p14:sldIdLst>
        </p14:section>
        <p14:section name="Case studies: CEDAR data" id="{D8E96D9D-FC15-4825-8407-03242D216ED2}">
          <p14:sldIdLst>
            <p14:sldId id="334"/>
            <p14:sldId id="350"/>
            <p14:sldId id="349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Conclusion" id="{16863D04-1B2F-442E-A559-F4B4F4BE178C}">
          <p14:sldIdLst>
            <p14:sldId id="35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Nelson2" initials="" lastIdx="33" clrIdx="0"/>
  <p:cmAuthor id="1" name="Coleman, Stephen" initials="CS" lastIdx="29" clrIdx="1">
    <p:extLst>
      <p:ext uri="{19B8F6BF-5375-455C-9EA6-DF929625EA0E}">
        <p15:presenceInfo xmlns:p15="http://schemas.microsoft.com/office/powerpoint/2012/main" userId="S-1-5-21-3906876007-2313169662-164357905-3606" providerId="AD"/>
      </p:ext>
    </p:extLst>
  </p:cmAuthor>
  <p:cmAuthor id="2" name="Stephen Coleman" initials="SC" lastIdx="1" clrIdx="2">
    <p:extLst>
      <p:ext uri="{19B8F6BF-5375-455C-9EA6-DF929625EA0E}">
        <p15:presenceInfo xmlns:p15="http://schemas.microsoft.com/office/powerpoint/2012/main" userId="605e809b0b2efb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F5A"/>
    <a:srgbClr val="21677E"/>
    <a:srgbClr val="EFEFEF"/>
    <a:srgbClr val="8A7967"/>
    <a:srgbClr val="766A62"/>
    <a:srgbClr val="607869"/>
    <a:srgbClr val="005C66"/>
    <a:srgbClr val="706E00"/>
    <a:srgbClr val="871E69"/>
    <a:srgbClr val="DC8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0" autoAdjust="0"/>
  </p:normalViewPr>
  <p:slideViewPr>
    <p:cSldViewPr>
      <p:cViewPr varScale="1">
        <p:scale>
          <a:sx n="90" d="100"/>
          <a:sy n="90" d="100"/>
        </p:scale>
        <p:origin x="5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7-23T14:43:20.494" idx="1">
    <p:pos x="10" y="10"/>
    <p:text>Stress novelty - talk about MDI problems and overcoming this.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3T16:02:07.986" idx="21">
    <p:pos x="10" y="10"/>
    <p:text>Assume that the data can be represented by a model of 𝐾 parametric distributions, 𝑓(⋅), defined by cluster-specific parameters 𝜃_𝑘 and mixing proportions 𝜋_𝑘.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3T16:04:45.539" idx="23">
    <p:pos x="10" y="10"/>
    <p:text>This effects the global similarity parameter, 𝜙, and a component specific variable, the 𝑘th component weight in the 𝑗th dataset, 𝜋_𝑗𝑘.</p:text>
    <p:extLst>
      <p:ext uri="{C676402C-5697-4E1C-873F-D02D1690AC5C}">
        <p15:threadingInfo xmlns:p15="http://schemas.microsoft.com/office/powerpoint/2012/main" timeZoneBias="0"/>
      </p:ext>
    </p:extLst>
  </p:cm>
  <p:cm authorId="1" dt="2018-11-27T16:51:44.801" idx="29">
    <p:pos x="4539" y="1498"/>
    <p:text>If 𝜙=0 then we recover the independent mixture models.</p:text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89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487" y="0"/>
            <a:ext cx="2946188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9990"/>
            <a:ext cx="2946189" cy="49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487" y="9429990"/>
            <a:ext cx="2946188" cy="49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E2476FF0-F6F9-2D43-9F89-D54FAA1298A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89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487" y="0"/>
            <a:ext cx="2946188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475" y="4715788"/>
            <a:ext cx="4980726" cy="4466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990"/>
            <a:ext cx="2946189" cy="49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487" y="9429990"/>
            <a:ext cx="2946188" cy="49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91BF0018-C91C-C54F-8FA5-51685180A2D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000" y="3582000"/>
            <a:ext cx="7772400" cy="6846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68000" y="45720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000" y="3582000"/>
            <a:ext cx="7772400" cy="684600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68000" y="45720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000" y="3429000"/>
            <a:ext cx="7772400" cy="6846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000" y="44190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200"/>
            <a:ext cx="8153400" cy="45720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00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00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RC_IEU_Bristol.png"/>
          <p:cNvPicPr>
            <a:picLocks noChangeAspect="1"/>
          </p:cNvPicPr>
          <p:nvPr userDrawn="1"/>
        </p:nvPicPr>
        <p:blipFill>
          <a:blip r:embed="rId5"/>
          <a:srcRect r="15475"/>
          <a:stretch>
            <a:fillRect/>
          </a:stretch>
        </p:blipFill>
        <p:spPr>
          <a:xfrm>
            <a:off x="-52452" y="-43200"/>
            <a:ext cx="8663052" cy="156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C8402D-93E5-435E-B474-B7328D84DE7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9706" y="126901"/>
            <a:ext cx="8286750" cy="12858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•"/>
        <a:defRPr sz="1600"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–"/>
        <a:defRPr sz="1400"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8000" y="6474768"/>
            <a:ext cx="2209800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900" dirty="0">
                <a:solidFill>
                  <a:srgbClr val="8A7967"/>
                </a:solidFill>
                <a:latin typeface="Arial"/>
                <a:cs typeface="Arial"/>
              </a:rPr>
              <a:t>MRC Biostatistics Unit</a:t>
            </a:r>
          </a:p>
        </p:txBody>
      </p:sp>
      <p:pic>
        <p:nvPicPr>
          <p:cNvPr id="5" name="Picture 2" descr="PP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1439863"/>
            <a:ext cx="1836738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PP1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836738" y="1439863"/>
            <a:ext cx="1943100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PP1.jp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3779838" y="1439863"/>
            <a:ext cx="1706562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PP1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439863"/>
            <a:ext cx="1819275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PP1.jpg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307263" y="1439863"/>
            <a:ext cx="1833562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RC_IEU_Bristol.png"/>
          <p:cNvPicPr>
            <a:picLocks noChangeAspect="1"/>
          </p:cNvPicPr>
          <p:nvPr userDrawn="1"/>
        </p:nvPicPr>
        <p:blipFill>
          <a:blip r:embed="rId8"/>
          <a:srcRect r="15475"/>
          <a:stretch>
            <a:fillRect/>
          </a:stretch>
        </p:blipFill>
        <p:spPr>
          <a:xfrm>
            <a:off x="-52452" y="-43200"/>
            <a:ext cx="8663052" cy="156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8788"/>
            <a:ext cx="8153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468000" y="1447800"/>
            <a:ext cx="8136000" cy="0"/>
          </a:xfrm>
          <a:prstGeom prst="lin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ransition spd="med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68313" y="3430800"/>
            <a:ext cx="8102600" cy="176978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Tissue specific gene sets</a:t>
            </a:r>
          </a:p>
          <a:p>
            <a:pPr algn="l">
              <a:spcBef>
                <a:spcPct val="50000"/>
              </a:spcBef>
            </a:pPr>
            <a:endParaRPr lang="en-US" dirty="0">
              <a:solidFill>
                <a:srgbClr val="9A044B"/>
              </a:solidFill>
              <a:latin typeface="Verdana" pitchFamily="-1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2000" b="1" dirty="0">
                <a:latin typeface="Arial"/>
                <a:cs typeface="Arial"/>
              </a:rPr>
              <a:t>Stephen Coleman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Arial"/>
                <a:cs typeface="Arial"/>
              </a:rPr>
              <a:t>23/07/2019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9709-7F82-4593-A8E2-DDFE44A8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Simulation 1: Convergence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561E0C0-5FFC-45BB-8661-9CC79F1D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6504" y="1897063"/>
            <a:ext cx="4572000" cy="4572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5B6F76E-AE60-4800-90CE-CAE39053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592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2DD8-8403-468B-A1F7-E26BD7D7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Simulation 1: Clustering quality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2D9624-4406-4B42-9E13-D5AC43DFD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333" y="1897063"/>
            <a:ext cx="7413134" cy="4572000"/>
          </a:xfrm>
        </p:spPr>
      </p:pic>
    </p:spTree>
    <p:extLst>
      <p:ext uri="{BB962C8B-B14F-4D97-AF65-F5344CB8AC3E}">
        <p14:creationId xmlns:p14="http://schemas.microsoft.com/office/powerpoint/2010/main" val="38375330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2531B-D952-4942-B7D3-31704A2A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Simulation 2: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831A-A730-476B-92A9-8B62F87F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862959"/>
            <a:ext cx="3280314" cy="4572000"/>
          </a:xfrm>
        </p:spPr>
        <p:txBody>
          <a:bodyPr/>
          <a:lstStyle/>
          <a:p>
            <a:r>
              <a:rPr lang="en-IE" dirty="0"/>
              <a:t>Data generated from 5 Normal distributions.</a:t>
            </a:r>
          </a:p>
          <a:p>
            <a:endParaRPr lang="en-IE" dirty="0"/>
          </a:p>
          <a:p>
            <a:r>
              <a:rPr lang="en-IE" dirty="0"/>
              <a:t>Perturbed with white noise to blur boundaries between subpopulations.</a:t>
            </a:r>
          </a:p>
          <a:p>
            <a:endParaRPr lang="en-IE" dirty="0"/>
          </a:p>
          <a:p>
            <a:r>
              <a:rPr lang="en-IE" dirty="0"/>
              <a:t>Hard to cluster.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FD423-E122-4682-9188-DAF8896E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58" y="1700808"/>
            <a:ext cx="4928598" cy="49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727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59E4-D6AA-4684-9347-3A7BF4F9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Simulation 2: Convergence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1595DAD-A4E9-4706-BAD9-2093B656C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6504" y="1897063"/>
            <a:ext cx="4572000" cy="4572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FD5B0DB-47CE-4662-B8D7-AB36D4F3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133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82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DD5F-37D2-46C2-A32F-B93841B0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Simulation 2: Clustering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4CA6C-2E4E-4B71-8485-ADB2F9A65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333" y="1897063"/>
            <a:ext cx="7413134" cy="4572000"/>
          </a:xfrm>
        </p:spPr>
      </p:pic>
    </p:spTree>
    <p:extLst>
      <p:ext uri="{BB962C8B-B14F-4D97-AF65-F5344CB8AC3E}">
        <p14:creationId xmlns:p14="http://schemas.microsoft.com/office/powerpoint/2010/main" val="6879747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C064-4336-41E2-9F21-E5ABC6E2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Simulation 2: Clustering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7C5451-C891-495E-825C-658683B3C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333" y="1897063"/>
            <a:ext cx="7413134" cy="4572000"/>
          </a:xfrm>
        </p:spPr>
      </p:pic>
    </p:spTree>
    <p:extLst>
      <p:ext uri="{BB962C8B-B14F-4D97-AF65-F5344CB8AC3E}">
        <p14:creationId xmlns:p14="http://schemas.microsoft.com/office/powerpoint/2010/main" val="1397230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7E20-A286-46F2-941B-4215E3E7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BC74A-5747-419F-8733-6756A8FC3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 Correlated Expression and Disease Association Research (CEDAR) dataset [6]</a:t>
            </a:r>
          </a:p>
          <a:p>
            <a:endParaRPr lang="en-IE" dirty="0"/>
          </a:p>
          <a:p>
            <a:r>
              <a:rPr lang="en-IE" dirty="0"/>
              <a:t>Expression data for 323 healthy individuals across 9 cell types:</a:t>
            </a:r>
          </a:p>
          <a:p>
            <a:endParaRPr lang="en-IE" dirty="0"/>
          </a:p>
          <a:p>
            <a:pPr lvl="1"/>
            <a:r>
              <a:rPr lang="en-IE" dirty="0"/>
              <a:t>6 circulating immune cells; and</a:t>
            </a:r>
          </a:p>
          <a:p>
            <a:pPr lvl="1"/>
            <a:r>
              <a:rPr lang="en-IE" dirty="0"/>
              <a:t>3 colonic samples from biopsies.</a:t>
            </a:r>
          </a:p>
          <a:p>
            <a:pPr lvl="1"/>
            <a:endParaRPr lang="en-IE" dirty="0"/>
          </a:p>
          <a:p>
            <a:r>
              <a:rPr lang="en-IE" dirty="0"/>
              <a:t>We have ~18k probes present in the data.</a:t>
            </a:r>
          </a:p>
          <a:p>
            <a:endParaRPr lang="en-IE" dirty="0"/>
          </a:p>
          <a:p>
            <a:pPr lvl="1"/>
            <a:r>
              <a:rPr lang="en-IE" dirty="0"/>
              <a:t>Neither all people or all probes are present in all datasets.</a:t>
            </a:r>
          </a:p>
        </p:txBody>
      </p:sp>
    </p:spTree>
    <p:extLst>
      <p:ext uri="{BB962C8B-B14F-4D97-AF65-F5344CB8AC3E}">
        <p14:creationId xmlns:p14="http://schemas.microsoft.com/office/powerpoint/2010/main" val="40651938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127B-405F-4F91-8248-8403D30E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CEDAR: Missingness across datasets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71EC5A-615B-4610-9AA9-154618C79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333" y="1897063"/>
            <a:ext cx="7413134" cy="4572000"/>
          </a:xfrm>
        </p:spPr>
      </p:pic>
    </p:spTree>
    <p:extLst>
      <p:ext uri="{BB962C8B-B14F-4D97-AF65-F5344CB8AC3E}">
        <p14:creationId xmlns:p14="http://schemas.microsoft.com/office/powerpoint/2010/main" val="41425406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D454-53C4-434A-8E40-0B60E47E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Case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AD08-EA8B-4272-9F58-874EE2CA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E" dirty="0"/>
              <a:t>Dataset of 250 probes. </a:t>
            </a:r>
          </a:p>
          <a:p>
            <a:pPr marL="857250" lvl="1" indent="-457200"/>
            <a:r>
              <a:rPr lang="en-IE" dirty="0"/>
              <a:t>Consists of the </a:t>
            </a:r>
            <a:r>
              <a:rPr lang="en-IE" dirty="0" err="1"/>
              <a:t>Inostiol</a:t>
            </a:r>
            <a:r>
              <a:rPr lang="en-IE" dirty="0"/>
              <a:t> phosphate metabolism pathway as defined on the Kyoto Encyclopaedia of Genes and Genomes (KEGG) and 190 random other probes.</a:t>
            </a:r>
          </a:p>
          <a:p>
            <a:pPr marL="857250" lvl="1" indent="-457200"/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Dataset of 1,000 probes.</a:t>
            </a:r>
          </a:p>
          <a:p>
            <a:pPr marL="857250" lvl="1" indent="-457200"/>
            <a:r>
              <a:rPr lang="en-IE" dirty="0"/>
              <a:t>Consists of three KEGG pathways:</a:t>
            </a:r>
          </a:p>
          <a:p>
            <a:pPr marL="1257300" lvl="2" indent="-457200"/>
            <a:r>
              <a:rPr lang="en-IE" dirty="0"/>
              <a:t>Inflammatory bowel disease;</a:t>
            </a:r>
          </a:p>
          <a:p>
            <a:pPr marL="1257300" lvl="2" indent="-457200"/>
            <a:r>
              <a:rPr lang="en-IE" dirty="0"/>
              <a:t>Nod-like receptor signalling; and</a:t>
            </a:r>
          </a:p>
          <a:p>
            <a:pPr marL="1257300" lvl="2" indent="-457200"/>
            <a:r>
              <a:rPr lang="en-IE" dirty="0" err="1"/>
              <a:t>Inostiol</a:t>
            </a:r>
            <a:r>
              <a:rPr lang="en-IE" dirty="0"/>
              <a:t> phosphate metabolism.</a:t>
            </a:r>
          </a:p>
          <a:p>
            <a:pPr marL="857250" lvl="1" indent="-457200"/>
            <a:r>
              <a:rPr lang="en-IE" dirty="0"/>
              <a:t>The union of these sets amounts to 237 probes. The final dataset uses a further 763 random probes.</a:t>
            </a:r>
          </a:p>
        </p:txBody>
      </p:sp>
    </p:spTree>
    <p:extLst>
      <p:ext uri="{BB962C8B-B14F-4D97-AF65-F5344CB8AC3E}">
        <p14:creationId xmlns:p14="http://schemas.microsoft.com/office/powerpoint/2010/main" val="325716814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D31E-687B-4618-98E5-ED0E7B14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CEDAR 1: Results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7772C92-25AD-497C-9F8A-BB2343BC2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392" y="1556792"/>
            <a:ext cx="7859216" cy="5239478"/>
          </a:xfrm>
        </p:spPr>
      </p:pic>
    </p:spTree>
    <p:extLst>
      <p:ext uri="{BB962C8B-B14F-4D97-AF65-F5344CB8AC3E}">
        <p14:creationId xmlns:p14="http://schemas.microsoft.com/office/powerpoint/2010/main" val="7059270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Initial aim: create tissue specific gene sets.</a:t>
                </a:r>
              </a:p>
              <a:p>
                <a:r>
                  <a:rPr lang="en-GB" dirty="0"/>
                  <a:t>Adjusted aim: </a:t>
                </a:r>
              </a:p>
              <a:p>
                <a:pPr lvl="1"/>
                <a:r>
                  <a:rPr lang="en-GB" dirty="0"/>
                  <a:t>Proof of concept of consensus clustering; and</a:t>
                </a:r>
              </a:p>
              <a:p>
                <a:pPr lvl="1"/>
                <a:r>
                  <a:rPr lang="en-GB" dirty="0"/>
                  <a:t>Exploratory analysis of tissue specific gene sets.</a:t>
                </a:r>
              </a:p>
              <a:p>
                <a:pPr marL="0" indent="0">
                  <a:buNone/>
                </a:pPr>
                <a:r>
                  <a:rPr lang="en-GB" dirty="0"/>
                  <a:t> </a:t>
                </a:r>
              </a:p>
              <a:p>
                <a:r>
                  <a:rPr lang="en-GB" dirty="0"/>
                  <a:t>Method: Consensus clustering using paired datasets across multiple tissues.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3" t="-53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34AE-573D-404D-91C7-41A6DCAF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CEDAR 1: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8A9C-D933-401A-B270-CD0DA6904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7200"/>
            <a:ext cx="3290658" cy="4572000"/>
          </a:xfrm>
        </p:spPr>
        <p:txBody>
          <a:bodyPr/>
          <a:lstStyle/>
          <a:p>
            <a:r>
              <a:rPr lang="en-IE" dirty="0"/>
              <a:t>Compare mean pairwise probability of alignment for 60 inositol genes to sets of 60 other genes.</a:t>
            </a:r>
          </a:p>
          <a:p>
            <a:endParaRPr lang="en-IE" dirty="0"/>
          </a:p>
          <a:p>
            <a:r>
              <a:rPr lang="en-IE" dirty="0"/>
              <a:t>Indicative that the clustering of the inositol genes is non-random.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19EB8BB-3077-4503-88C5-3AE96746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58" y="1538881"/>
            <a:ext cx="5288638" cy="52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39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1F4D-EB5F-4B8D-A819-F64E3C94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CEDAR 1: Results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72D4E8A-0EF2-4D93-BA17-8E6D01B16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448" y="1897063"/>
            <a:ext cx="4572000" cy="45720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3C5792-1D69-4D3D-958D-FF9B8637B08A}"/>
              </a:ext>
            </a:extLst>
          </p:cNvPr>
          <p:cNvSpPr txBox="1">
            <a:spLocks/>
          </p:cNvSpPr>
          <p:nvPr/>
        </p:nvSpPr>
        <p:spPr bwMode="auto">
          <a:xfrm>
            <a:off x="457200" y="1897200"/>
            <a:ext cx="329065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9pPr>
          </a:lstStyle>
          <a:p>
            <a:pPr eaLnBrk="1" hangingPunct="1"/>
            <a:r>
              <a:rPr lang="en-IE" kern="0" dirty="0"/>
              <a:t>Distribution of entries in the PSM for the inositol genes compared to all others.</a:t>
            </a:r>
          </a:p>
          <a:p>
            <a:pPr eaLnBrk="1" hangingPunct="1"/>
            <a:endParaRPr lang="en-IE" kern="0" dirty="0"/>
          </a:p>
          <a:p>
            <a:pPr eaLnBrk="1" hangingPunct="1"/>
            <a:r>
              <a:rPr lang="en-IE" kern="0" dirty="0"/>
              <a:t>Indicative that the clustering of the inositol genes is non-random.</a:t>
            </a:r>
          </a:p>
        </p:txBody>
      </p:sp>
    </p:spTree>
    <p:extLst>
      <p:ext uri="{BB962C8B-B14F-4D97-AF65-F5344CB8AC3E}">
        <p14:creationId xmlns:p14="http://schemas.microsoft.com/office/powerpoint/2010/main" val="24856804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9F10-8A1F-48D4-9DF2-D0596515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CEDAR 2: Results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72224F-B359-41B0-A8D3-B9CFA180C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167" y="1550924"/>
            <a:ext cx="7785666" cy="5190444"/>
          </a:xfrm>
        </p:spPr>
      </p:pic>
    </p:spTree>
    <p:extLst>
      <p:ext uri="{BB962C8B-B14F-4D97-AF65-F5344CB8AC3E}">
        <p14:creationId xmlns:p14="http://schemas.microsoft.com/office/powerpoint/2010/main" val="33678412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9F10-8A1F-48D4-9DF2-D0596515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CEDAR 2: Results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C409F672-D9C5-472B-97C9-8D51DC3C9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984" y="1897063"/>
            <a:ext cx="4572000" cy="45720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219918-2969-43A8-BCC7-6744CA09542C}"/>
              </a:ext>
            </a:extLst>
          </p:cNvPr>
          <p:cNvSpPr txBox="1">
            <a:spLocks/>
          </p:cNvSpPr>
          <p:nvPr/>
        </p:nvSpPr>
        <p:spPr bwMode="auto">
          <a:xfrm>
            <a:off x="457200" y="1897200"/>
            <a:ext cx="329065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9pPr>
          </a:lstStyle>
          <a:p>
            <a:pPr eaLnBrk="1" hangingPunct="1"/>
            <a:r>
              <a:rPr lang="en-IE" kern="0" dirty="0"/>
              <a:t>Compare mean pairwise probability of alignment for IBD genes in IL.</a:t>
            </a:r>
          </a:p>
          <a:p>
            <a:pPr eaLnBrk="1" hangingPunct="1"/>
            <a:endParaRPr lang="en-IE" kern="0" dirty="0"/>
          </a:p>
          <a:p>
            <a:pPr eaLnBrk="1" hangingPunct="1"/>
            <a:r>
              <a:rPr lang="en-IE" kern="0" dirty="0"/>
              <a:t>Encouraging result.</a:t>
            </a:r>
          </a:p>
        </p:txBody>
      </p:sp>
    </p:spTree>
    <p:extLst>
      <p:ext uri="{BB962C8B-B14F-4D97-AF65-F5344CB8AC3E}">
        <p14:creationId xmlns:p14="http://schemas.microsoft.com/office/powerpoint/2010/main" val="195798500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9F10-8A1F-48D4-9DF2-D0596515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CEDAR 2: Results</a:t>
            </a:r>
          </a:p>
        </p:txBody>
      </p:sp>
      <p:pic>
        <p:nvPicPr>
          <p:cNvPr id="5" name="Content Placeholder 4" descr="A close up of a boat&#10;&#10;Description automatically generated">
            <a:extLst>
              <a:ext uri="{FF2B5EF4-FFF2-40B4-BE49-F238E27FC236}">
                <a16:creationId xmlns:a16="http://schemas.microsoft.com/office/drawing/2014/main" id="{A720711B-410E-40D2-9CB7-62023332B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984" y="1897063"/>
            <a:ext cx="4572000" cy="45720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2B0B09-3D46-491A-AEA3-AF68A08771D1}"/>
              </a:ext>
            </a:extLst>
          </p:cNvPr>
          <p:cNvSpPr txBox="1">
            <a:spLocks/>
          </p:cNvSpPr>
          <p:nvPr/>
        </p:nvSpPr>
        <p:spPr bwMode="auto">
          <a:xfrm>
            <a:off x="457200" y="1897200"/>
            <a:ext cx="329065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9pPr>
          </a:lstStyle>
          <a:p>
            <a:pPr eaLnBrk="1" hangingPunct="1"/>
            <a:r>
              <a:rPr lang="en-IE" kern="0" dirty="0"/>
              <a:t>Compare mean pairwise probability of alignment for IBD genes in CD4.</a:t>
            </a:r>
          </a:p>
          <a:p>
            <a:pPr eaLnBrk="1" hangingPunct="1"/>
            <a:endParaRPr lang="en-IE" kern="0" dirty="0"/>
          </a:p>
          <a:p>
            <a:pPr eaLnBrk="1" hangingPunct="1"/>
            <a:r>
              <a:rPr lang="en-IE" kern="0" dirty="0"/>
              <a:t>Suggests tissue-specific gene sets are necessary.</a:t>
            </a:r>
          </a:p>
          <a:p>
            <a:pPr eaLnBrk="1" hangingPunct="1"/>
            <a:endParaRPr lang="en-IE" kern="0" dirty="0"/>
          </a:p>
          <a:p>
            <a:pPr eaLnBrk="1" hangingPunct="1"/>
            <a:r>
              <a:rPr lang="en-IE" kern="0" dirty="0"/>
              <a:t>No obvious clustering structure for IBD genes here.</a:t>
            </a:r>
          </a:p>
        </p:txBody>
      </p:sp>
    </p:spTree>
    <p:extLst>
      <p:ext uri="{BB962C8B-B14F-4D97-AF65-F5344CB8AC3E}">
        <p14:creationId xmlns:p14="http://schemas.microsoft.com/office/powerpoint/2010/main" val="40621559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9F10-8A1F-48D4-9DF2-D0596515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91D32-ABC1-49F9-AFB0-EBDF361C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Consensus clustering:</a:t>
            </a:r>
          </a:p>
          <a:p>
            <a:pPr lvl="1"/>
            <a:r>
              <a:rPr lang="en-IE" dirty="0"/>
              <a:t>Describes a clustering space consistent with a converged MDI model.</a:t>
            </a:r>
          </a:p>
          <a:p>
            <a:pPr lvl="1"/>
            <a:r>
              <a:rPr lang="en-IE" dirty="0"/>
              <a:t>Overcomes problems associated with Bayesian clustering methods in high dimensional, multi-modal spaces.</a:t>
            </a:r>
          </a:p>
          <a:p>
            <a:pPr lvl="2"/>
            <a:r>
              <a:rPr lang="en-IE" dirty="0"/>
              <a:t>“Stickiness”; and</a:t>
            </a:r>
          </a:p>
          <a:p>
            <a:pPr lvl="2"/>
            <a:r>
              <a:rPr lang="en-IE" dirty="0"/>
              <a:t>Speed.</a:t>
            </a:r>
          </a:p>
          <a:p>
            <a:pPr lvl="2"/>
            <a:endParaRPr lang="en-IE" dirty="0"/>
          </a:p>
          <a:p>
            <a:r>
              <a:rPr lang="en-IE" dirty="0"/>
              <a:t>Tissue specific gene sets:</a:t>
            </a:r>
          </a:p>
          <a:p>
            <a:pPr lvl="1"/>
            <a:r>
              <a:rPr lang="en-IE" dirty="0"/>
              <a:t>Encouraging results suggest that consensus clustering can uncover gene sets across tissues simultaneously; and</a:t>
            </a:r>
          </a:p>
          <a:p>
            <a:pPr lvl="1"/>
            <a:r>
              <a:rPr lang="en-IE" dirty="0"/>
              <a:t>Exploratory analysis suggests tissue specific gene sets are necessary.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0718736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F1E7-476E-4866-A0C8-50A9EE7F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References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04F7F5-2E26-441E-8C9D-28DD152A7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E" sz="1400" dirty="0"/>
              <a:t>Matthew T. </a:t>
            </a:r>
            <a:r>
              <a:rPr lang="en-IE" sz="1400" dirty="0" err="1"/>
              <a:t>Weirauch</a:t>
            </a:r>
            <a:r>
              <a:rPr lang="en-IE" sz="1400" dirty="0"/>
              <a:t>. Gene </a:t>
            </a:r>
            <a:r>
              <a:rPr lang="en-IE" sz="1400" dirty="0" err="1"/>
              <a:t>Coexpression</a:t>
            </a:r>
            <a:r>
              <a:rPr lang="en-IE" sz="1400" dirty="0"/>
              <a:t> Networks for the Analysis of DNA Microarray Data. In Matthias </a:t>
            </a:r>
            <a:r>
              <a:rPr lang="en-IE" sz="1400" dirty="0" err="1"/>
              <a:t>Dehmer</a:t>
            </a:r>
            <a:r>
              <a:rPr lang="en-IE" sz="1400" dirty="0"/>
              <a:t>, Frank Emmert-</a:t>
            </a:r>
            <a:r>
              <a:rPr lang="en-IE" sz="1400" dirty="0" err="1"/>
              <a:t>Streib</a:t>
            </a:r>
            <a:r>
              <a:rPr lang="en-IE" sz="1400" dirty="0"/>
              <a:t>, Armin Graber, and </a:t>
            </a:r>
            <a:r>
              <a:rPr lang="en-IE" sz="1400" dirty="0" err="1"/>
              <a:t>Armindo</a:t>
            </a:r>
            <a:r>
              <a:rPr lang="en-IE" sz="1400" dirty="0"/>
              <a:t> Salvador, editors, Applied Statistics for Network Biology, pages 215–250. Wiley-VCH Verlag GmbH &amp; Co. </a:t>
            </a:r>
            <a:r>
              <a:rPr lang="en-IE" sz="1400" dirty="0" err="1"/>
              <a:t>KGaA</a:t>
            </a:r>
            <a:r>
              <a:rPr lang="en-IE" sz="1400" dirty="0"/>
              <a:t>, Weinheim, Germany, April 2011. ISBN 978-3-527-63807-9 978-3-527-32750-8. doi:10.1002/9783527638079.ch11</a:t>
            </a:r>
          </a:p>
          <a:p>
            <a:pPr>
              <a:buFont typeface="+mj-lt"/>
              <a:buAutoNum type="arabicPeriod"/>
            </a:pPr>
            <a:r>
              <a:rPr lang="en-IE" sz="1400" dirty="0"/>
              <a:t>Michael A. Mooney and Beth Wilmot. Gene set analysis: A step-by-step guide. American Journal of Medical Genetics Part B: Neuropsychiatric Genetics, 168(7):517–527, October 2015. ISSN 15524841. </a:t>
            </a:r>
            <a:r>
              <a:rPr lang="en-IE" sz="1400" dirty="0" err="1"/>
              <a:t>doi</a:t>
            </a:r>
            <a:r>
              <a:rPr lang="en-IE" sz="1400" dirty="0"/>
              <a:t>: 10.1002/ajmg.b.32328.</a:t>
            </a:r>
          </a:p>
          <a:p>
            <a:pPr>
              <a:buFont typeface="+mj-lt"/>
              <a:buAutoNum type="arabicPeriod"/>
            </a:pPr>
            <a:r>
              <a:rPr lang="en-IE" sz="1400" dirty="0"/>
              <a:t>A. Subramanian, P. Tamayo, V. K. </a:t>
            </a:r>
            <a:r>
              <a:rPr lang="en-IE" sz="1400" dirty="0" err="1"/>
              <a:t>Mootha</a:t>
            </a:r>
            <a:r>
              <a:rPr lang="en-IE" sz="1400" dirty="0"/>
              <a:t>, S. Mukherjee, B. L. Ebert, M. A. Gillette, A. </a:t>
            </a:r>
            <a:r>
              <a:rPr lang="en-IE" sz="1400" dirty="0" err="1"/>
              <a:t>Paulovich</a:t>
            </a:r>
            <a:r>
              <a:rPr lang="en-IE" sz="1400" dirty="0"/>
              <a:t>, S. L. Pomeroy, T. R. Golub, E. S. Lander, and J. P. </a:t>
            </a:r>
            <a:r>
              <a:rPr lang="en-IE" sz="1400" dirty="0" err="1"/>
              <a:t>Mesirov</a:t>
            </a:r>
            <a:r>
              <a:rPr lang="en-IE" sz="1400" dirty="0"/>
              <a:t>. Gene set enrichment analysis: A knowledge-based approach for interpreting genome-wide expression profiles. Proceedings of the National Academy of Sciences, 102(43):15545–15550, October 2005. ISSN 0027-8424, 1091-6490. </a:t>
            </a:r>
            <a:r>
              <a:rPr lang="en-IE" sz="1400" dirty="0" err="1"/>
              <a:t>doi</a:t>
            </a:r>
            <a:r>
              <a:rPr lang="en-IE" sz="1400" dirty="0"/>
              <a:t>: 10.1073/pnas.0506580102.</a:t>
            </a:r>
          </a:p>
          <a:p>
            <a:pPr>
              <a:buFont typeface="+mj-lt"/>
              <a:buAutoNum type="arabicPeriod"/>
            </a:pPr>
            <a:r>
              <a:rPr lang="en-IE" sz="1400" dirty="0"/>
              <a:t>Paul Kirk, Jim E. Griffin, Richard S. Savage, </a:t>
            </a:r>
            <a:r>
              <a:rPr lang="en-IE" sz="1400" dirty="0" err="1"/>
              <a:t>Zoubin</a:t>
            </a:r>
            <a:r>
              <a:rPr lang="en-IE" sz="1400" dirty="0"/>
              <a:t> </a:t>
            </a:r>
            <a:r>
              <a:rPr lang="en-IE" sz="1400" dirty="0" err="1"/>
              <a:t>Ghahramani</a:t>
            </a:r>
            <a:r>
              <a:rPr lang="en-IE" sz="1400" dirty="0"/>
              <a:t>, and David L. Wild. Bayesian correlated clustering to integrate multiple datasets. Bioinformatics, 28(24):3290–3297, December 2012. ISSN 1460-2059, 1367-4803. </a:t>
            </a:r>
            <a:r>
              <a:rPr lang="en-IE" sz="1400" dirty="0" err="1"/>
              <a:t>doi</a:t>
            </a:r>
            <a:r>
              <a:rPr lang="en-IE" sz="1400" dirty="0"/>
              <a:t>: 10.1093/bioinformatics/bts595.</a:t>
            </a:r>
          </a:p>
          <a:p>
            <a:pPr>
              <a:buFont typeface="+mj-lt"/>
              <a:buAutoNum type="arabicPeriod"/>
            </a:pPr>
            <a:r>
              <a:rPr lang="en-IE" sz="1400" dirty="0"/>
              <a:t>Stefano Monti. Consensus Clustering: A Resampling-Based Method for Class Discovery and Visualization of Gene Expression Microarray Data. page 28.</a:t>
            </a:r>
          </a:p>
          <a:p>
            <a:pPr>
              <a:buFont typeface="+mj-lt"/>
              <a:buAutoNum type="arabicPeriod"/>
            </a:pPr>
            <a:r>
              <a:rPr lang="en-IE" sz="1400" dirty="0"/>
              <a:t>The International IBD Genetics Consortium. IBD risk loci are enriched in multigenic regulatory modules encompassing putative causative genes. Nature Communications, 9(1):2427, December 2018. ISSN 2041-1723. doi:10.1038/s41467-018-04365-8.</a:t>
            </a:r>
          </a:p>
          <a:p>
            <a:pPr>
              <a:buFont typeface="+mj-lt"/>
              <a:buAutoNum type="arabicPeriod"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28754652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0075-4DD3-45AA-98EC-BDC241BE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Gene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4EB74-ABF5-4BCC-8E8E-780CF51AE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Correlated expression (co-expression) between genes is often an indicator that they are:</a:t>
            </a:r>
          </a:p>
          <a:p>
            <a:pPr lvl="1"/>
            <a:r>
              <a:rPr lang="en-IE" dirty="0"/>
              <a:t>Controlled by the same transcription factor;</a:t>
            </a:r>
          </a:p>
          <a:p>
            <a:pPr lvl="1"/>
            <a:r>
              <a:rPr lang="en-IE" dirty="0"/>
              <a:t>Functionally related; or</a:t>
            </a:r>
          </a:p>
          <a:p>
            <a:pPr lvl="1"/>
            <a:r>
              <a:rPr lang="en-IE" dirty="0"/>
              <a:t>Members of the same pathway [1].</a:t>
            </a:r>
          </a:p>
          <a:p>
            <a:pPr lvl="1"/>
            <a:endParaRPr lang="en-IE" dirty="0"/>
          </a:p>
          <a:p>
            <a:r>
              <a:rPr lang="en-IE" dirty="0"/>
              <a:t>Many diseases are polygenic [2].</a:t>
            </a:r>
          </a:p>
          <a:p>
            <a:endParaRPr lang="en-IE" dirty="0"/>
          </a:p>
          <a:p>
            <a:r>
              <a:rPr lang="en-IE" dirty="0"/>
              <a:t>Within a single metabolic pathway an increase of 20% in all the associated gene products may have more impact upon phenotype than a 20-fold increase in a single gene [3].</a:t>
            </a:r>
          </a:p>
        </p:txBody>
      </p:sp>
    </p:spTree>
    <p:extLst>
      <p:ext uri="{BB962C8B-B14F-4D97-AF65-F5344CB8AC3E}">
        <p14:creationId xmlns:p14="http://schemas.microsoft.com/office/powerpoint/2010/main" val="11908390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Mixture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Data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, assume some latent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that can be used to cluster the points.</a:t>
                </a:r>
              </a:p>
              <a:p>
                <a:endParaRPr lang="en-GB" dirty="0"/>
              </a:p>
              <a:p>
                <a:r>
                  <a:rPr lang="en-GB" dirty="0"/>
                  <a:t>The model: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3" t="-53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 bwMode="auto">
          <a:xfrm>
            <a:off x="4022063" y="2852936"/>
            <a:ext cx="1747945" cy="3600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GB" sz="1600" dirty="0"/>
              <a:t>Mixing proportions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635896" y="5013176"/>
            <a:ext cx="2520280" cy="3600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GB" sz="1600" dirty="0"/>
              <a:t>Probability density function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520676" y="3815583"/>
            <a:ext cx="1440160" cy="5760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GB" sz="1600" dirty="0"/>
              <a:t>Distribution </a:t>
            </a:r>
          </a:p>
          <a:p>
            <a:r>
              <a:rPr lang="en-GB" sz="1600" dirty="0"/>
              <a:t>parameters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0" name="Straight Arrow Connector 9"/>
          <p:cNvCxnSpPr>
            <a:cxnSpLocks/>
            <a:stCxn id="6" idx="2"/>
          </p:cNvCxnSpPr>
          <p:nvPr/>
        </p:nvCxnSpPr>
        <p:spPr bwMode="auto">
          <a:xfrm flipH="1">
            <a:off x="4644008" y="3212976"/>
            <a:ext cx="252028" cy="70421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cxnSpLocks/>
            <a:stCxn id="7" idx="0"/>
          </p:cNvCxnSpPr>
          <p:nvPr/>
        </p:nvCxnSpPr>
        <p:spPr bwMode="auto">
          <a:xfrm flipV="1">
            <a:off x="4896036" y="4293096"/>
            <a:ext cx="0" cy="72008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>
            <a:stCxn id="8" idx="1"/>
          </p:cNvCxnSpPr>
          <p:nvPr/>
        </p:nvCxnSpPr>
        <p:spPr bwMode="auto">
          <a:xfrm flipH="1" flipV="1">
            <a:off x="5820349" y="4103614"/>
            <a:ext cx="700327" cy="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70502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Dataset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924943"/>
                <a:ext cx="4402832" cy="3259992"/>
              </a:xfrm>
            </p:spPr>
            <p:txBody>
              <a:bodyPr/>
              <a:lstStyle/>
              <a:p>
                <a:r>
                  <a:rPr lang="en-GB" dirty="0"/>
                  <a:t>Paired datasets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 ,…,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 same individual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is the indicator function.</a:t>
                </a:r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US" dirty="0"/>
                  <a:t>controls the strength of association between datasets.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924943"/>
                <a:ext cx="4402832" cy="3259992"/>
              </a:xfrm>
              <a:blipFill>
                <a:blip r:embed="rId2"/>
                <a:stretch>
                  <a:fillRect l="-1385" t="-93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061539"/>
            <a:ext cx="4035301" cy="32481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457200" y="1628800"/>
                <a:ext cx="8153400" cy="1296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" charset="-128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-1" charset="-128"/>
                  </a:defRPr>
                </a:lvl3pPr>
                <a:lvl4pPr marL="15621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–"/>
                  <a:defRPr>
                    <a:solidFill>
                      <a:schemeClr val="tx1"/>
                    </a:solidFill>
                    <a:latin typeface="+mn-lt"/>
                    <a:ea typeface="ＭＳ Ｐゴシック" pitchFamily="-1" charset="-128"/>
                  </a:defRPr>
                </a:lvl4pPr>
                <a:lvl5pPr marL="1981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»"/>
                  <a:defRPr i="1">
                    <a:solidFill>
                      <a:schemeClr val="tx1"/>
                    </a:solidFill>
                    <a:latin typeface="+mn-lt"/>
                    <a:ea typeface="ＭＳ Ｐゴシック" pitchFamily="-1" charset="-128"/>
                  </a:defRPr>
                </a:lvl5pPr>
                <a:lvl6pPr marL="2438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920049"/>
                  </a:buClr>
                  <a:buChar char="»"/>
                  <a:defRPr i="1">
                    <a:solidFill>
                      <a:schemeClr val="tx1"/>
                    </a:solidFill>
                    <a:latin typeface="+mn-lt"/>
                    <a:ea typeface="ＭＳ Ｐゴシック" pitchFamily="-1" charset="-128"/>
                  </a:defRPr>
                </a:lvl6pPr>
                <a:lvl7pPr marL="2895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920049"/>
                  </a:buClr>
                  <a:buChar char="»"/>
                  <a:defRPr i="1">
                    <a:solidFill>
                      <a:schemeClr val="tx1"/>
                    </a:solidFill>
                    <a:latin typeface="+mn-lt"/>
                    <a:ea typeface="ＭＳ Ｐゴシック" pitchFamily="-1" charset="-128"/>
                  </a:defRPr>
                </a:lvl7pPr>
                <a:lvl8pPr marL="3352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920049"/>
                  </a:buClr>
                  <a:buChar char="»"/>
                  <a:defRPr i="1">
                    <a:solidFill>
                      <a:schemeClr val="tx1"/>
                    </a:solidFill>
                    <a:latin typeface="+mn-lt"/>
                    <a:ea typeface="ＭＳ Ｐゴシック" pitchFamily="-1" charset="-128"/>
                  </a:defRPr>
                </a:lvl8pPr>
                <a:lvl9pPr marL="3810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920049"/>
                  </a:buClr>
                  <a:buChar char="»"/>
                  <a:defRPr i="1">
                    <a:solidFill>
                      <a:schemeClr val="tx1"/>
                    </a:solidFill>
                    <a:latin typeface="+mn-lt"/>
                    <a:ea typeface="ＭＳ Ｐゴシック" pitchFamily="-1" charset="-128"/>
                  </a:defRPr>
                </a:lvl9pPr>
              </a:lstStyle>
              <a:p>
                <a:pPr eaLnBrk="1" hangingPunct="1"/>
                <a:r>
                  <a:rPr lang="en-GB" kern="0" dirty="0"/>
                  <a:t>MDI [4] clustering is defined by:</a:t>
                </a:r>
              </a:p>
              <a:p>
                <a:pPr eaLnBrk="1" hangingPunct="1"/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eaLnBrk="1" hangingPunct="1"/>
                <a:endParaRPr lang="en-GB" kern="0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28800"/>
                <a:ext cx="8153400" cy="1296143"/>
              </a:xfrm>
              <a:prstGeom prst="rect">
                <a:avLst/>
              </a:prstGeom>
              <a:blipFill>
                <a:blip r:embed="rId4"/>
                <a:stretch>
                  <a:fillRect l="-673" t="-187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 bwMode="auto">
              <a:xfrm>
                <a:off x="5870997" y="1541586"/>
                <a:ext cx="3024336" cy="576063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08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en-US" sz="1600" dirty="0"/>
                  <a:t>The larger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, the more likely it is</a:t>
                </a:r>
              </a:p>
              <a:p>
                <a:pPr eaLnBrk="1" hangingPunct="1"/>
                <a:r>
                  <a:rPr lang="en-US" sz="1600" dirty="0"/>
                  <a:t>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will be the same.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0997" y="1541586"/>
                <a:ext cx="3024336" cy="576063"/>
              </a:xfrm>
              <a:prstGeom prst="roundRect">
                <a:avLst/>
              </a:prstGeom>
              <a:blipFill>
                <a:blip r:embed="rId5"/>
                <a:stretch>
                  <a:fillRect b="-9804"/>
                </a:stretch>
              </a:blipFill>
              <a:ln w="508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6" idx="1"/>
          </p:cNvCxnSpPr>
          <p:nvPr/>
        </p:nvCxnSpPr>
        <p:spPr bwMode="auto">
          <a:xfrm flipH="1">
            <a:off x="5436096" y="1829618"/>
            <a:ext cx="434901" cy="51926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330911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F960-415B-48EA-AB42-8CD0135E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Consensus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FFED-BDBD-4E0F-B6EB-C3B3A5651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What about when MCMC struggles to explore the space fully?</a:t>
            </a:r>
          </a:p>
          <a:p>
            <a:endParaRPr lang="en-IE" dirty="0"/>
          </a:p>
          <a:p>
            <a:r>
              <a:rPr lang="en-IE" dirty="0"/>
              <a:t>In this case the model can be sensitive to initialisation.</a:t>
            </a:r>
          </a:p>
          <a:p>
            <a:endParaRPr lang="en-IE" dirty="0"/>
          </a:p>
          <a:p>
            <a:r>
              <a:rPr lang="en-IE" dirty="0"/>
              <a:t>Consider an ensemble model of many different initialisations of MDI.</a:t>
            </a:r>
          </a:p>
          <a:p>
            <a:pPr lvl="1"/>
            <a:r>
              <a:rPr lang="en-IE" dirty="0"/>
              <a:t>For each sub-model record the parameters for the final iteration; and</a:t>
            </a:r>
          </a:p>
          <a:p>
            <a:pPr lvl="1"/>
            <a:r>
              <a:rPr lang="en-IE" dirty="0"/>
              <a:t>Compile these into a final output distribution.</a:t>
            </a:r>
          </a:p>
          <a:p>
            <a:pPr lvl="1"/>
            <a:endParaRPr lang="en-IE" dirty="0"/>
          </a:p>
          <a:p>
            <a:r>
              <a:rPr lang="en-IE" dirty="0"/>
              <a:t>This is </a:t>
            </a:r>
            <a:r>
              <a:rPr lang="en-IE" b="1" dirty="0"/>
              <a:t>consensus clustering</a:t>
            </a:r>
            <a:r>
              <a:rPr lang="en-IE" dirty="0"/>
              <a:t> [5].</a:t>
            </a:r>
          </a:p>
        </p:txBody>
      </p:sp>
    </p:spTree>
    <p:extLst>
      <p:ext uri="{BB962C8B-B14F-4D97-AF65-F5344CB8AC3E}">
        <p14:creationId xmlns:p14="http://schemas.microsoft.com/office/powerpoint/2010/main" val="42748727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CDB1-5B2C-49ED-8B18-722383F3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C621-8D3A-4402-BC45-B679F7CE1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Two parts:</a:t>
            </a:r>
          </a:p>
          <a:p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b="1" dirty="0"/>
              <a:t>simulated data </a:t>
            </a:r>
            <a:r>
              <a:rPr lang="en-IE" dirty="0"/>
              <a:t>to show consensus clustering: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IE" dirty="0"/>
              <a:t>Agrees with MDI when MCMC converges; and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IE" dirty="0"/>
              <a:t>Overcomes “stickiness” of individual modes when MCMC does not converge in a realistic space of time.</a:t>
            </a:r>
          </a:p>
          <a:p>
            <a:pPr marL="857250" lvl="2" indent="0">
              <a:buNone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Use real gene expression data to explore tissue specific gene set.</a:t>
            </a:r>
          </a:p>
        </p:txBody>
      </p:sp>
    </p:spTree>
    <p:extLst>
      <p:ext uri="{BB962C8B-B14F-4D97-AF65-F5344CB8AC3E}">
        <p14:creationId xmlns:p14="http://schemas.microsoft.com/office/powerpoint/2010/main" val="10607468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D462-4FFB-4A57-A4BD-D7095CA4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B794-08F5-4A11-82F6-92DE647E2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We simulate data under two scenarios.</a:t>
            </a:r>
          </a:p>
          <a:p>
            <a:endParaRPr lang="en-IE" dirty="0"/>
          </a:p>
          <a:p>
            <a:r>
              <a:rPr lang="en-IE" dirty="0"/>
              <a:t>Scenario 1 is intended to show that consensus clustering describes a similar space as MDI when convergence is possible.</a:t>
            </a:r>
          </a:p>
          <a:p>
            <a:endParaRPr lang="en-IE" dirty="0"/>
          </a:p>
          <a:p>
            <a:r>
              <a:rPr lang="en-IE" dirty="0"/>
              <a:t>Scenario 2 is intended to be a testing example of when MDI might struggle and shows consensus clustering does not become “stuck” in the same way.</a:t>
            </a:r>
          </a:p>
          <a:p>
            <a:endParaRPr lang="en-IE" dirty="0"/>
          </a:p>
          <a:p>
            <a:r>
              <a:rPr lang="en-IE" dirty="0"/>
              <a:t>We can test the quality of clustering as we know the underlying subpopulations the data is generated from.</a:t>
            </a:r>
          </a:p>
          <a:p>
            <a:endParaRPr lang="en-IE" dirty="0"/>
          </a:p>
          <a:p>
            <a:r>
              <a:rPr lang="en-IE" dirty="0"/>
              <a:t>Compare different versions of consensus clustering to 10 chains of MDI run for 2 million iterations.</a:t>
            </a:r>
          </a:p>
        </p:txBody>
      </p:sp>
    </p:spTree>
    <p:extLst>
      <p:ext uri="{BB962C8B-B14F-4D97-AF65-F5344CB8AC3E}">
        <p14:creationId xmlns:p14="http://schemas.microsoft.com/office/powerpoint/2010/main" val="3211608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709B-06AE-4ACC-AF6C-4270DA86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Simulation 1: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152C-82AB-4D07-A080-FA4DBF69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7200"/>
            <a:ext cx="3466728" cy="4572000"/>
          </a:xfrm>
        </p:spPr>
        <p:txBody>
          <a:bodyPr/>
          <a:lstStyle/>
          <a:p>
            <a:r>
              <a:rPr lang="en-IE" dirty="0"/>
              <a:t>Based on simulated data from original MDI paper.</a:t>
            </a:r>
          </a:p>
          <a:p>
            <a:endParaRPr lang="en-IE" dirty="0"/>
          </a:p>
          <a:p>
            <a:r>
              <a:rPr lang="en-IE" dirty="0"/>
              <a:t>Added some noise to be have some uncertainty in the clustering.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00D266-229C-4FF0-B398-64A479EE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646893"/>
            <a:ext cx="5072614" cy="507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992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U WARM GRAY Powerpoint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Powerpoint_template_CT_WG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_CT_WG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RC_BSU_Cambridge_presentation [Read-Only]" id="{CC0B40AD-04C9-4741-98BE-68EA43851384}" vid="{D4A308DA-2460-4910-9E1E-B982816C4CB1}"/>
    </a:ext>
  </a:extLst>
</a:theme>
</file>

<file path=ppt/theme/theme2.xml><?xml version="1.0" encoding="utf-8"?>
<a:theme xmlns:a="http://schemas.openxmlformats.org/drawingml/2006/main" name="Office Them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RC_BSU_Cambridge_presentation [Read-Only]" id="{CC0B40AD-04C9-4741-98BE-68EA43851384}" vid="{988576D9-B886-450B-9C5D-5B655684A9D5}"/>
    </a:ext>
  </a:extLst>
</a:theme>
</file>

<file path=ppt/theme/theme3.xml><?xml version="1.0" encoding="utf-8"?>
<a:theme xmlns:a="http://schemas.openxmlformats.org/drawingml/2006/main" name="MRC slides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MRC slide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 slides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RC_BSU_Cambridge_presentation [Read-Only]" id="{CC0B40AD-04C9-4741-98BE-68EA43851384}" vid="{441580D6-5D13-49B4-BB73-21E00622F0A7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MRC_BSU_Cambridge_presentation</Template>
  <TotalTime>2284</TotalTime>
  <Words>1161</Words>
  <Application>Microsoft Office PowerPoint</Application>
  <PresentationFormat>On-screen Show (4:3)</PresentationFormat>
  <Paragraphs>147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Cambria Math</vt:lpstr>
      <vt:lpstr>Times</vt:lpstr>
      <vt:lpstr>Times New Roman</vt:lpstr>
      <vt:lpstr>Verdana</vt:lpstr>
      <vt:lpstr>EU WARM GRAY Powerpoint Template</vt:lpstr>
      <vt:lpstr>Office Theme</vt:lpstr>
      <vt:lpstr>MRC slides template</vt:lpstr>
      <vt:lpstr>PowerPoint Presentation</vt:lpstr>
      <vt:lpstr>Overview</vt:lpstr>
      <vt:lpstr>Gene sets</vt:lpstr>
      <vt:lpstr>Mixture models</vt:lpstr>
      <vt:lpstr>Multiple Dataset Integration</vt:lpstr>
      <vt:lpstr>Consensus clustering</vt:lpstr>
      <vt:lpstr>Analysis</vt:lpstr>
      <vt:lpstr>Simulations</vt:lpstr>
      <vt:lpstr>Simulation 1: Data</vt:lpstr>
      <vt:lpstr>Simulation 1: Convergence</vt:lpstr>
      <vt:lpstr>Simulation 1: Clustering quality</vt:lpstr>
      <vt:lpstr>Simulation 2: Data</vt:lpstr>
      <vt:lpstr>Simulation 2: Convergence</vt:lpstr>
      <vt:lpstr>Simulation 2: Clustering</vt:lpstr>
      <vt:lpstr>Simulation 2: Clustering</vt:lpstr>
      <vt:lpstr>Data</vt:lpstr>
      <vt:lpstr>CEDAR: Missingness across datasets</vt:lpstr>
      <vt:lpstr>Case studies</vt:lpstr>
      <vt:lpstr>CEDAR 1: Results</vt:lpstr>
      <vt:lpstr>CEDAR 1: Results</vt:lpstr>
      <vt:lpstr>CEDAR 1: Results</vt:lpstr>
      <vt:lpstr>CEDAR 2: Results</vt:lpstr>
      <vt:lpstr>CEDAR 2: Results</vt:lpstr>
      <vt:lpstr>CEDAR 2: 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Coleman, Stephen</dc:creator>
  <cp:lastModifiedBy>Stephen Coleman</cp:lastModifiedBy>
  <cp:revision>85</cp:revision>
  <cp:lastPrinted>2018-11-28T11:59:59Z</cp:lastPrinted>
  <dcterms:created xsi:type="dcterms:W3CDTF">2018-11-23T09:53:33Z</dcterms:created>
  <dcterms:modified xsi:type="dcterms:W3CDTF">2019-07-23T13:44:13Z</dcterms:modified>
</cp:coreProperties>
</file>